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5e004b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5e004b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64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f5e004b6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f5e004b6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64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5e004b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5e004b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6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5e004b6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5e004b6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323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f5e004b6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f5e004b6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60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5e004b6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5e004b6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73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559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60f06a1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60f06a1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343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6622933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6622933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57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662293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662293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1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8caae4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8caae4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6622933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6622933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201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6622933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6622933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5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f6622933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f6622933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14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6622933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6622933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826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478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706a8b5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706a8b5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476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706a8b5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706a8b5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455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f706a8b5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f706a8b5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58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f706a8b5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f706a8b5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15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f706a8b5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f706a8b5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71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e8caae4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e8caae4a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f89d31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f89d31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973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706a8b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706a8b5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4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736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7ce7310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7ce7310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350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7ce7310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7ce7310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513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7ce7310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7ce7310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99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7ce7310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7ce7310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651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f7ce7310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f7ce7310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892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f7ce7310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f7ce7310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253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8223d4e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8223d4e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10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e8caae4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e8caae4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f8223d4e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f8223d4e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5008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7ce7310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7ce7310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199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93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8b241b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8b241b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48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8b241b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f8b241b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47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f8b241b4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f8b241b4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609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f8b241b4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f8b241b4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9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8caae4a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8caae4a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8caae4a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8caae4a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0e4594f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0e4594f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e8caae4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e8caae4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3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3850"/>
            <a:ext cx="8520600" cy="182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Statistics is the Foundation of Data Science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230600"/>
            <a:ext cx="8520600" cy="10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Dr. Tirthajyoti Sarkar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August 31st,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1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Measure and describe...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4234"/>
            <a:ext cx="4260301" cy="196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900" y="1279312"/>
            <a:ext cx="3283309" cy="22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3667125"/>
            <a:ext cx="4107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Deep scientific thoughts have always been inspired by measuring and analyzing raw data for patterns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24700" y="3783800"/>
            <a:ext cx="4107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Statistics has been serving society centuries before data science took off :-)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1190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 tendency and dispersion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6875"/>
            <a:ext cx="3669500" cy="3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981200" y="1276872"/>
            <a:ext cx="5055600" cy="14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There are ups and downs in life. Same for data. There are peaks and troughs but also a baseline.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>
                <a:latin typeface="Comic Sans MS"/>
                <a:ea typeface="Comic Sans MS"/>
                <a:cs typeface="Comic Sans MS"/>
                <a:sym typeface="Comic Sans MS"/>
              </a:rPr>
              <a:t>What is that one number toward which all the measurements tend to gravitate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981200" y="3191400"/>
            <a:ext cx="5055600" cy="14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But there are enormous variety among datasets. Some look like a close-knit family, others behave like highly dispersed organization.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Need to measure dispersion or spread</a:t>
            </a:r>
            <a:endParaRPr sz="16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4245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Mean(s), median, mode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(Arithmetic) mean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Colloquially called the all too familiar ‘</a:t>
            </a:r>
            <a:r>
              <a:rPr lang="en-GB" i="1">
                <a:latin typeface="Comic Sans MS"/>
                <a:ea typeface="Comic Sans MS"/>
                <a:cs typeface="Comic Sans MS"/>
                <a:sym typeface="Comic Sans MS"/>
              </a:rPr>
              <a:t>Average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’.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Median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The central quantity in a dataset, when it is sorted by (increasing or decreasing) values. Robust to outliers.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The most frequently occurring data. Mainly useful for categorical datasets.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Geometric mean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Used in special circumstances (datasets where multiplicative growth is observed)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Harmonic mean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Used in special circumstances.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0308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37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Variance and standard deviation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Variance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A measure of the </a:t>
            </a:r>
            <a:r>
              <a:rPr lang="en-GB" i="1">
                <a:latin typeface="Comic Sans MS"/>
                <a:ea typeface="Comic Sans MS"/>
                <a:cs typeface="Comic Sans MS"/>
                <a:sym typeface="Comic Sans MS"/>
              </a:rPr>
              <a:t>average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(squared) distance of data from their mean value. Squaring is done to turn distance measures positive.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Standard deviation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Just the (positive) square-root of variance to make the quantity comparable to the actual data points in terms of physical units.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699250" y="3014625"/>
            <a:ext cx="7644000" cy="1727400"/>
          </a:xfrm>
          <a:prstGeom prst="wedgeRectCallout">
            <a:avLst>
              <a:gd name="adj1" fmla="val -33499"/>
              <a:gd name="adj2" fmla="val 6825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i="1">
                <a:solidFill>
                  <a:schemeClr val="dk2"/>
                </a:solidFill>
              </a:rPr>
              <a:t>These concepts are general. </a:t>
            </a:r>
            <a:r>
              <a:rPr lang="en-GB" sz="1800" b="1" i="1">
                <a:solidFill>
                  <a:schemeClr val="dk2"/>
                </a:solidFill>
              </a:rPr>
              <a:t>Do not equate them with the ‘Bell curve’</a:t>
            </a:r>
            <a:r>
              <a:rPr lang="en-GB" sz="1800" i="1">
                <a:solidFill>
                  <a:schemeClr val="dk2"/>
                </a:solidFill>
              </a:rPr>
              <a:t>. Your dataset may not follow a Bell curve, and you may not be able to apply six sigma techniques but </a:t>
            </a:r>
            <a:r>
              <a:rPr lang="en-GB" sz="1800" b="1" i="1">
                <a:solidFill>
                  <a:schemeClr val="dk2"/>
                </a:solidFill>
              </a:rPr>
              <a:t>you can always compute mean and variance</a:t>
            </a:r>
            <a:r>
              <a:rPr lang="en-GB" sz="1800" i="1">
                <a:solidFill>
                  <a:schemeClr val="dk2"/>
                </a:solidFill>
              </a:rPr>
              <a:t>.</a:t>
            </a:r>
            <a:endParaRPr i="1"/>
          </a:p>
        </p:txBody>
      </p:sp>
    </p:spTree>
    <p:extLst>
      <p:ext uri="{BB962C8B-B14F-4D97-AF65-F5344CB8AC3E}">
        <p14:creationId xmlns:p14="http://schemas.microsoft.com/office/powerpoint/2010/main" val="274524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descriptive statistics measures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 and Max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Simple as they sound. Minimum and maximum of a dataset, respectively.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Range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The numerical difference between the Min and Max.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Percentile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It is a measure used indicating the value below which a given percentage of observations in a group of observations falls. For example, the 20th percentile is the value below which 20% of the observations may be found.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Quantile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: If a dataset is divided in q equal groups, then it is said to have q quantiles. Median is a 2-quantile. Quartiles are 4-quantiles, etc.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04020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coding (head over to the Notebook)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First, we will use rather </a:t>
            </a:r>
            <a:r>
              <a:rPr lang="en-GB" b="1">
                <a:latin typeface="Comic Sans MS"/>
                <a:ea typeface="Comic Sans MS"/>
                <a:cs typeface="Comic Sans MS"/>
                <a:sym typeface="Comic Sans MS"/>
              </a:rPr>
              <a:t>inefficient but extremely simple code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 to compute these quantities from a sample dataset.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this approach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? To be comfortable with mathematical/statistical programming and build a ‘hacker’ mindset.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What if you don’t have access to sophisticated libraries and ready-made routines? Can you still code up a computation from ground up?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Thereafter, we will introduce numerical computing libraries and use </a:t>
            </a:r>
            <a:r>
              <a:rPr lang="en-GB" b="1">
                <a:latin typeface="Comic Sans MS"/>
                <a:ea typeface="Comic Sans MS"/>
                <a:cs typeface="Comic Sans MS"/>
                <a:sym typeface="Comic Sans MS"/>
              </a:rPr>
              <a:t>out-of-the-box functions/methods.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6751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Bivariate statistics, correlation, plotting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230600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Dr. Tirthajyoti Sarkar</a:t>
            </a:r>
            <a:endParaRPr sz="28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August 31st, 2019</a:t>
            </a: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1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bivariate analysis?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As the name suggests, it involves ‘bi’ or two variables.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It has a special place in analytics.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We humans are most comfortable with a X-Y plot. We cannot perceive more than 3-D, and 3-D plots are hard to interpret in most cases. So, a simple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2-D visualization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works best for data modeling and analysis.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However, the bivariate analysis goes far beyond just the visualization. It also involves -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correlation</a:t>
            </a:r>
            <a:r>
              <a:rPr lang="en-GB" sz="16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simple linear regression</a:t>
            </a:r>
            <a:r>
              <a:rPr lang="en-GB" sz="16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etc.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9186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162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Keywords: “</a:t>
            </a:r>
            <a:r>
              <a:rPr lang="en-GB" i="1"/>
              <a:t>Population</a:t>
            </a:r>
            <a:r>
              <a:rPr lang="en-GB"/>
              <a:t>”, “</a:t>
            </a:r>
            <a:r>
              <a:rPr lang="en-GB" i="1"/>
              <a:t>Sample</a:t>
            </a:r>
            <a:r>
              <a:rPr lang="en-GB"/>
              <a:t>”, “</a:t>
            </a:r>
            <a:r>
              <a:rPr lang="en-GB" i="1"/>
              <a:t>Estimation</a:t>
            </a:r>
            <a:r>
              <a:rPr lang="en-GB"/>
              <a:t>”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38" y="3692000"/>
            <a:ext cx="1412525" cy="14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25" y="735225"/>
            <a:ext cx="2722499" cy="272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825" y="2571750"/>
            <a:ext cx="1262301" cy="13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089575" y="779950"/>
            <a:ext cx="5864700" cy="4043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Population represents the entire mass of objects about which some measurement can be made for statistical purpose. Almost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impossible to obtain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data about.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Sample is a tiny, but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fairly representative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, fraction of a population, used for actual statistical modeling.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central goal of statistics is to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‘estimate’ properties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of the population by examining the sample -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estimation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Note the parallel to ML -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generalization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22532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3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Scatterplot: Bread and butter of bivariate analysis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83325" y="1057775"/>
            <a:ext cx="4349700" cy="3339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Suppose, we want to want estimate the correlation between height and weights of high-school students.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We cannot obtain data for all U.S. high-school students easily/cheaply.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So, we sample from our local school.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Then, we visualize the data in a 2-D plot (shown on the right).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25" y="1983200"/>
            <a:ext cx="4111675" cy="286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1907" y="812351"/>
            <a:ext cx="1511800" cy="15261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123225" y="912675"/>
            <a:ext cx="2359200" cy="97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veat"/>
                <a:ea typeface="Caveat"/>
                <a:cs typeface="Caveat"/>
                <a:sym typeface="Caveat"/>
              </a:rPr>
              <a:t>Is there a ‘relationship’?</a:t>
            </a:r>
            <a:endParaRPr sz="18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veat"/>
                <a:ea typeface="Caveat"/>
                <a:cs typeface="Caveat"/>
                <a:sym typeface="Caveat"/>
              </a:rPr>
              <a:t>Is the relationship linear?</a:t>
            </a:r>
            <a:endParaRPr sz="1800" b="1"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aveat"/>
                <a:ea typeface="Caveat"/>
                <a:cs typeface="Caveat"/>
                <a:sym typeface="Caveat"/>
              </a:rPr>
              <a:t>Is there a cause-effect?</a:t>
            </a:r>
            <a:endParaRPr sz="1800" b="1"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3113646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33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and the ‘</a:t>
            </a:r>
            <a:r>
              <a:rPr lang="en-GB" b="1" i="1"/>
              <a:t>Scientific Method</a:t>
            </a:r>
            <a:r>
              <a:rPr lang="en-GB"/>
              <a:t>’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75" y="1477425"/>
            <a:ext cx="4748475" cy="21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975" y="1227399"/>
            <a:ext cx="2458762" cy="32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79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</a:t>
            </a:r>
            <a:r>
              <a:rPr lang="en-GB" i="1"/>
              <a:t>Fitting the data</a:t>
            </a:r>
            <a:r>
              <a:rPr lang="en-GB"/>
              <a:t>”: Just a quick view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25" y="1144375"/>
            <a:ext cx="3924324" cy="27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183325" y="1057775"/>
            <a:ext cx="4349700" cy="3919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If we fit a linear model with this sample data, we see the red dashed line shown in the right hand side figure.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Is this line the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best we could do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What does it mean? Can I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predict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weight given any height data from this line?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Will a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jiggly nonlinear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fit be better than a simple straight line?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17"/>
          <p:cNvSpPr/>
          <p:nvPr/>
        </p:nvSpPr>
        <p:spPr>
          <a:xfrm>
            <a:off x="4862600" y="4105300"/>
            <a:ext cx="4089900" cy="7500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rsiva"/>
                <a:ea typeface="Corsiva"/>
                <a:cs typeface="Corsiva"/>
                <a:sym typeface="Corsiva"/>
              </a:rPr>
              <a:t>These questions will be re-visited multiple times later and discussed at depth.</a:t>
            </a:r>
            <a:endParaRPr sz="1800" b="1">
              <a:latin typeface="Corsiva"/>
              <a:ea typeface="Corsiva"/>
              <a:cs typeface="Corsiva"/>
              <a:sym typeface="Corsiva"/>
            </a:endParaRPr>
          </a:p>
        </p:txBody>
      </p:sp>
    </p:spTree>
    <p:extLst>
      <p:ext uri="{BB962C8B-B14F-4D97-AF65-F5344CB8AC3E}">
        <p14:creationId xmlns:p14="http://schemas.microsoft.com/office/powerpoint/2010/main" val="1590088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2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 and its measure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355500" y="948550"/>
            <a:ext cx="84330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At the minimum, even before we do any kind of fitting, we want to do the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extent of correlation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between the two sets of data points - weight and height.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Being correlated means - moving in the same general direction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as the other variable moves. Note it involves direction, so it is like a vector. Its sign matters.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If we see a general increase in weight as the height increases, then we say they are ‘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positively correlated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’, and the correlation coefficient is a positive number. And vice versa for the negative case.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It is measured by so-called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correlation coefficient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(ranges from -1 to 1).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Note that, correlation is a strictly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linear concept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. If y = x</a:t>
            </a:r>
            <a:r>
              <a:rPr lang="en-GB" sz="1600" baseline="30000"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then the correlation coefficient is zero even though y values are completely determined by x.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1457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16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simple examples from the real world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750" y="750463"/>
            <a:ext cx="3085150" cy="1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350" y="835738"/>
            <a:ext cx="2345041" cy="20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00" y="2961475"/>
            <a:ext cx="2737350" cy="20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5400" y="3531160"/>
            <a:ext cx="2651625" cy="100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8100" y="2711046"/>
            <a:ext cx="2651625" cy="2301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41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do hands-on coding...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20325"/>
            <a:ext cx="8520600" cy="3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We will go through basics of </a:t>
            </a:r>
            <a:r>
              <a:rPr lang="en-GB" sz="1600" b="1"/>
              <a:t>Numpy</a:t>
            </a:r>
            <a:r>
              <a:rPr lang="en-GB" sz="1600"/>
              <a:t> library in somewhat more detail.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We will learn how to handle </a:t>
            </a:r>
            <a:r>
              <a:rPr lang="en-GB" sz="1600" b="1"/>
              <a:t>Pandas</a:t>
            </a:r>
            <a:r>
              <a:rPr lang="en-GB" sz="1600"/>
              <a:t> DataFrame object. This is the most important data analysis library in the Python ecosystem.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We will take a simple dataset and create some scatterplot visualizations using the </a:t>
            </a:r>
            <a:r>
              <a:rPr lang="en-GB" sz="1600" b="1"/>
              <a:t>Matplotlib</a:t>
            </a:r>
            <a:r>
              <a:rPr lang="en-GB" sz="1600"/>
              <a:t> library.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We will also compute correlation coefficient between pairs of variables. We will use the basic formula and Numpy function.</a:t>
            </a:r>
            <a:endParaRPr sz="1600"/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We will also show how to show the whole correlation matrix when the dataset consists of more than two variables. Will also do a heatmap (using </a:t>
            </a:r>
            <a:r>
              <a:rPr lang="en-GB" sz="1600" b="1"/>
              <a:t>Seaborn</a:t>
            </a:r>
            <a:r>
              <a:rPr lang="en-GB" sz="1600"/>
              <a:t> library).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200352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Concept of probability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230600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Dr. Tirthajyoti Sarkar</a:t>
            </a:r>
            <a:endParaRPr sz="28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August 31st, 2019</a:t>
            </a: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56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“Greed is Good”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1148750"/>
            <a:ext cx="3372550" cy="20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81700" y="1148700"/>
            <a:ext cx="2887200" cy="20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 gambler's dispute in 1654 led to the creation of a mathematical theory of probability by two famous French mathematicians, Blaise Pascal and Pierre de Fermat.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500" y="1417713"/>
            <a:ext cx="1102575" cy="11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000" y="1231194"/>
            <a:ext cx="862475" cy="15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700" y="3561263"/>
            <a:ext cx="2203798" cy="11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3988625" y="3828225"/>
            <a:ext cx="812700" cy="62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450" y="3210775"/>
            <a:ext cx="2151514" cy="16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1967" y="3737417"/>
            <a:ext cx="1883373" cy="62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818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camps - </a:t>
            </a:r>
            <a:r>
              <a:rPr lang="en-GB" b="1"/>
              <a:t>frequentists</a:t>
            </a:r>
            <a:r>
              <a:rPr lang="en-GB"/>
              <a:t> and Bayesians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“</a:t>
            </a:r>
            <a:r>
              <a:rPr lang="en-GB" sz="1600" i="1">
                <a:latin typeface="Comic Sans MS"/>
                <a:ea typeface="Comic Sans MS"/>
                <a:cs typeface="Comic Sans MS"/>
                <a:sym typeface="Comic Sans MS"/>
              </a:rPr>
              <a:t>Two dice are rolled together. What is the probability of getting a total which is a multiple of 3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?”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latin typeface="Comic Sans MS"/>
                <a:ea typeface="Comic Sans MS"/>
                <a:cs typeface="Comic Sans MS"/>
                <a:sym typeface="Comic Sans MS"/>
              </a:rPr>
              <a:t>This problem is solved by </a:t>
            </a:r>
            <a:r>
              <a:rPr lang="en-GB" b="1">
                <a:latin typeface="Comic Sans MS"/>
                <a:ea typeface="Comic Sans MS"/>
                <a:cs typeface="Comic Sans MS"/>
                <a:sym typeface="Comic Sans MS"/>
              </a:rPr>
              <a:t>Counting</a:t>
            </a:r>
            <a:r>
              <a:rPr lang="en-GB" sz="1400">
                <a:latin typeface="Comic Sans MS"/>
                <a:ea typeface="Comic Sans MS"/>
                <a:cs typeface="Comic Sans MS"/>
                <a:sym typeface="Comic Sans MS"/>
              </a:rPr>
              <a:t>. You count and enumerate all the possible outcomes such as {1,1}, {1,2}, {2,1}... {6,6}, then count the number of outcomes where the total is a multiple of 3, such as {1,2}, {2,1}, {2,4}, {4,2}, etc. Then you just take the ratio.</a:t>
            </a:r>
            <a:endParaRPr sz="1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311700" y="3049600"/>
            <a:ext cx="3009300" cy="91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You count and enumerate all the possible outcomes such as {1,1}, {1,2}, {2,1}... {6,6},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3654775" y="3049600"/>
            <a:ext cx="3484200" cy="917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Count the number of outcomes where the total is a multiple of 3, such as {1,2}, {2,1}, {2,4}, {4,2}, etc.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392375" y="3184350"/>
            <a:ext cx="1261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Take the ratio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899475" y="4362125"/>
            <a:ext cx="549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Would Sir Isaac Newton approve this method? </a:t>
            </a:r>
            <a:endParaRPr sz="1800" b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99881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 of dice is governed by strict laws of physics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25" y="1255500"/>
            <a:ext cx="2216600" cy="19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550400" y="1461950"/>
            <a:ext cx="59973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Therefore, in theory, you can precisely calculate the outcome of a dice roll (even if it is loaded or unfair), given its initial position, mass, surface area etc. and the applied force, torque, air friction, etc.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40525" y="3478800"/>
            <a:ext cx="8391900" cy="1398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But physics becomes intractable very quickly and first principle calculations are impossible for all but simplest of systems. Therefore, for all practical natural processes, we need a </a:t>
            </a:r>
            <a:r>
              <a:rPr lang="en-GB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theoretical framework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which can work with the </a:t>
            </a:r>
            <a:r>
              <a:rPr lang="en-GB" sz="180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inherent uncertainty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that characterizes such systems.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65597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3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pervasive is the concept of probability?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00" y="1149600"/>
            <a:ext cx="3160725" cy="20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25" y="1090362"/>
            <a:ext cx="2764000" cy="22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7675" y="3456971"/>
            <a:ext cx="2658525" cy="1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790850" y="2192550"/>
            <a:ext cx="19317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Light, heat, energy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77750" y="3158075"/>
            <a:ext cx="22434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Solids, electrons, protons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5898675" y="3835000"/>
            <a:ext cx="22434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Wave, particle, all of reality!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9681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24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in data science/machine learning?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240600" y="951025"/>
            <a:ext cx="8520600" cy="39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Data is inherently noisy and uncertain. But customers want a “confident” answer from you, the data scientist.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Therefore, you must pass the data through the sieve of probability to be able to give some guarantee to your customer.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Probability theory is applied in virtually all machine learning and statistical modeling techniques 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Linear Regression, Logistic regression, Poisson regression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Naive Bayes classification, O/P layer of most deep learning models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Clustering such as k-means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Ensemble techniques such as Random forests, Bagging, Boosting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Language models (NLP), text mining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lnSpc>
                <a:spcPct val="113000"/>
              </a:lnSpc>
              <a:spcBef>
                <a:spcPts val="300"/>
              </a:spcBef>
              <a:spcAft>
                <a:spcPts val="300"/>
              </a:spcAft>
              <a:buSzPts val="1400"/>
              <a:buFont typeface="Comic Sans MS"/>
              <a:buChar char="❏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Advanced AI algorithms - Markov processes, Bayesian networks, Reinforcement learning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7691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96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Data Science in 17th century...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75" y="2716072"/>
            <a:ext cx="1307550" cy="18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24" y="1245399"/>
            <a:ext cx="1899925" cy="347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174" y="3106625"/>
            <a:ext cx="20859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3700" y="1245400"/>
            <a:ext cx="3111525" cy="16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227" y="1162050"/>
            <a:ext cx="1803048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1657525" y="2474225"/>
            <a:ext cx="829500" cy="5727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648525" y="1901525"/>
            <a:ext cx="829500" cy="5727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4122394">
            <a:off x="5472047" y="2775712"/>
            <a:ext cx="829422" cy="572764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6519600" y="3485875"/>
            <a:ext cx="24993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The modern science was kickstarted - using data table, and curve fitting...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23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 definitions and rules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687325"/>
            <a:ext cx="85206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Sample space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Set of all possible events for an experiment/phenomenon.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Event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Favorable outcome that is under investigation. Probability of the event is given by,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800" y="1730075"/>
            <a:ext cx="406998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365900" y="2348525"/>
            <a:ext cx="8520600" cy="26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Range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Probability ranges between 0 and 1 (inclusive).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0 ≤ Pr(event) ≤ 1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Total probability of all events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must sum up to 1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Joint probability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If A and B are two events, then the joint probability is the probability of them happening together. It is denoted by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Pr(A,B)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Independence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If A and B are mutually independent events (one does not affect other in any way), then the joint probability is the product of individual probabilities: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Pr(A,B) = Pr(A) x Pr(B)</a:t>
            </a:r>
            <a:endParaRPr sz="1600" b="1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5488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26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we learn in the bootcamp?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8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Set theory basics, permutation/combination, and simple probabilities using Python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Random variables, trials, expectation, </a:t>
            </a:r>
            <a:r>
              <a:rPr lang="en-GB" sz="1600" i="1">
                <a:latin typeface="Comic Sans MS"/>
                <a:ea typeface="Comic Sans MS"/>
                <a:cs typeface="Comic Sans MS"/>
                <a:sym typeface="Comic Sans MS"/>
              </a:rPr>
              <a:t>law of large number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Probability distributions - discrete and continuous, CLT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How probability distributions are used in statistical modeling and inference - F-test, chi-square test, ANOVA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Hypothesis testing, p-values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Conditional probability, Bayes’ rule and its application examples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Circle back to the concept in the context of machine learning algorithms such as linear and logistic regression, k-means clustering, spam filtering, etc.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9069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Random variables, probability distributions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230600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Dr. Tirthajyoti Sarkar</a:t>
            </a:r>
            <a:endParaRPr sz="28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August 31st, 2019</a:t>
            </a: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25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3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258125" y="872500"/>
            <a:ext cx="8520600" cy="37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Random variable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A variable whose possible values are numerical/categorical outcomes of a random/natural/statistical phenomenon or experiment. There are two types of random variables - discrete and continuous.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Trial/experiment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Scientifically designed test/experiments to measure statistical properties of a population or a natural phenomenon. Often randomized to reduce selection bias and derive causation. Example - clinical drug trial, political polling.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 group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The control group is defined as the group in an experiment or study that does not receive treatment by the researchers and is then used as a benchmark to measure how the other tested subjects do.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Expectation/Expected value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The expected value of a random variable, intuitively, is the long-run average value of repetitions of the same experiment.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6279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12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“Law of large numbers”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824925"/>
            <a:ext cx="8520600" cy="18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The law of large numbers (LLN) is a theorem that describes the result of performing the same experiment a large number of times.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According to the law, the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average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of the results obtained from a large number of trials should be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close to the expected value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and will tend to become closer as more trials are performed.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2178800" y="2628225"/>
            <a:ext cx="1893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mbria"/>
                <a:ea typeface="Cambria"/>
                <a:cs typeface="Cambria"/>
                <a:sym typeface="Cambria"/>
              </a:rPr>
              <a:t>Average (Arithmetic mean)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170150" y="2753775"/>
            <a:ext cx="410700" cy="321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635050" y="2628225"/>
            <a:ext cx="18930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Cambria"/>
                <a:ea typeface="Cambria"/>
                <a:cs typeface="Cambria"/>
                <a:sym typeface="Cambria"/>
              </a:rPr>
              <a:t>Expected value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0" y="3366947"/>
            <a:ext cx="1597350" cy="13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478050" y="3501100"/>
            <a:ext cx="6207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If we throw dice large number of times, the expected value approaches to the average: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3.5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. Note that 3.5 is not the face value of a dice. So, expected value is not the ‘most likely’ or ‘mostly occurring’ values in trials.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724075" y="2628225"/>
            <a:ext cx="20718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Mathematical definition next page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440801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27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distribution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902450"/>
            <a:ext cx="8520600" cy="7941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202124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“A probability distribution is a statistical function that describes all the possible values and likelihoods that a random variable can take within a given range.”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0" name="Google Shape;80;p16"/>
          <p:cNvCxnSpPr>
            <a:endCxn id="81" idx="0"/>
          </p:cNvCxnSpPr>
          <p:nvPr/>
        </p:nvCxnSpPr>
        <p:spPr>
          <a:xfrm flipH="1">
            <a:off x="3585300" y="1268000"/>
            <a:ext cx="432900" cy="72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6"/>
          <p:cNvCxnSpPr/>
          <p:nvPr/>
        </p:nvCxnSpPr>
        <p:spPr>
          <a:xfrm flipH="1">
            <a:off x="8045725" y="1224625"/>
            <a:ext cx="330300" cy="112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/>
          <p:nvPr/>
        </p:nvCxnSpPr>
        <p:spPr>
          <a:xfrm flipH="1">
            <a:off x="4786200" y="1224625"/>
            <a:ext cx="143100" cy="151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>
            <a:endCxn id="85" idx="0"/>
          </p:cNvCxnSpPr>
          <p:nvPr/>
        </p:nvCxnSpPr>
        <p:spPr>
          <a:xfrm flipH="1">
            <a:off x="968100" y="1493000"/>
            <a:ext cx="202500" cy="115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6"/>
          <p:cNvCxnSpPr/>
          <p:nvPr/>
        </p:nvCxnSpPr>
        <p:spPr>
          <a:xfrm flipH="1">
            <a:off x="2286250" y="1509125"/>
            <a:ext cx="464100" cy="13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6"/>
          <p:cNvCxnSpPr>
            <a:endCxn id="88" idx="0"/>
          </p:cNvCxnSpPr>
          <p:nvPr/>
        </p:nvCxnSpPr>
        <p:spPr>
          <a:xfrm>
            <a:off x="6331150" y="1535975"/>
            <a:ext cx="80400" cy="15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6"/>
          <p:cNvSpPr txBox="1"/>
          <p:nvPr/>
        </p:nvSpPr>
        <p:spPr>
          <a:xfrm>
            <a:off x="311700" y="2643200"/>
            <a:ext cx="1312800" cy="58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Quantifies uncertainty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849050" y="2830750"/>
            <a:ext cx="1044300" cy="58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Random variable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893350" y="1991300"/>
            <a:ext cx="1383900" cy="79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Used for statistical inference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335600" y="2785400"/>
            <a:ext cx="1044300" cy="58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Maps I/P to O/P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755150" y="3080675"/>
            <a:ext cx="1312800" cy="58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Has a domain of validity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920500" y="2349625"/>
            <a:ext cx="2160900" cy="589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Outputs discrete and continuous values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59260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Discrete probability distributions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A discrete probability distribution (applicable to the scenarios where the set of possible outcomes is discrete, such as a coin toss, or a roll of dice, or a quality failure event in manufacturing) can be encoded by a discrete list of the probabilities of the outcomes, known as a </a:t>
            </a:r>
            <a:r>
              <a:rPr lang="en-GB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probability mass function</a:t>
            </a: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267900" y="3027175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Bernoulli distribution</a:t>
            </a:r>
            <a:endParaRPr sz="1800" b="1"/>
          </a:p>
        </p:txBody>
      </p:sp>
      <p:sp>
        <p:nvSpPr>
          <p:cNvPr id="99" name="Google Shape;99;p17"/>
          <p:cNvSpPr/>
          <p:nvPr/>
        </p:nvSpPr>
        <p:spPr>
          <a:xfrm>
            <a:off x="2527700" y="3027175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Binomial distribution</a:t>
            </a:r>
            <a:endParaRPr sz="1800" b="1"/>
          </a:p>
        </p:txBody>
      </p:sp>
      <p:sp>
        <p:nvSpPr>
          <p:cNvPr id="100" name="Google Shape;100;p17"/>
          <p:cNvSpPr/>
          <p:nvPr/>
        </p:nvSpPr>
        <p:spPr>
          <a:xfrm>
            <a:off x="4680350" y="3027175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Poisson distribution</a:t>
            </a:r>
            <a:endParaRPr sz="1800" b="1"/>
          </a:p>
        </p:txBody>
      </p:sp>
      <p:sp>
        <p:nvSpPr>
          <p:cNvPr id="101" name="Google Shape;101;p17"/>
          <p:cNvSpPr/>
          <p:nvPr/>
        </p:nvSpPr>
        <p:spPr>
          <a:xfrm>
            <a:off x="6770500" y="3027175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Geometric distribution</a:t>
            </a:r>
            <a:endParaRPr sz="1800" b="1"/>
          </a:p>
        </p:txBody>
      </p:sp>
    </p:spTree>
    <p:extLst>
      <p:ext uri="{BB962C8B-B14F-4D97-AF65-F5344CB8AC3E}">
        <p14:creationId xmlns:p14="http://schemas.microsoft.com/office/powerpoint/2010/main" val="3203509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194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probability distributions</a:t>
            </a: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700" y="937800"/>
            <a:ext cx="8520600" cy="22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 continuous probability distribution (applicable to the scenarios where the set of possible outcomes can take on values in a continuous range (e.g. real numbers), such as the temperature on a given day) is typically described by </a:t>
            </a: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probability density functions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(with the probability of any individual outcome actually being 0).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Formally, if X is a continuous random variable, then it has a probability density function ƒ(x), and therefore its probability of falling into a given interval, say [a, b], is given by the integral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282450" y="3175500"/>
            <a:ext cx="1759200" cy="705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Normal distribution</a:t>
            </a:r>
            <a:endParaRPr sz="1600" b="1"/>
          </a:p>
        </p:txBody>
      </p:sp>
      <p:sp>
        <p:nvSpPr>
          <p:cNvPr id="109" name="Google Shape;109;p18"/>
          <p:cNvSpPr/>
          <p:nvPr/>
        </p:nvSpPr>
        <p:spPr>
          <a:xfrm>
            <a:off x="5146000" y="3346050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Weibull distribution</a:t>
            </a:r>
            <a:endParaRPr sz="1600" b="1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00" y="3256350"/>
            <a:ext cx="2648028" cy="759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18"/>
          <p:cNvSpPr/>
          <p:nvPr/>
        </p:nvSpPr>
        <p:spPr>
          <a:xfrm>
            <a:off x="7009550" y="3256350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Chi-square distribution</a:t>
            </a:r>
            <a:endParaRPr sz="1600" b="1"/>
          </a:p>
        </p:txBody>
      </p:sp>
      <p:sp>
        <p:nvSpPr>
          <p:cNvPr id="112" name="Google Shape;112;p18"/>
          <p:cNvSpPr/>
          <p:nvPr/>
        </p:nvSpPr>
        <p:spPr>
          <a:xfrm>
            <a:off x="2951825" y="4178100"/>
            <a:ext cx="1759200" cy="75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Student’s t-distribution</a:t>
            </a:r>
            <a:endParaRPr sz="1600" b="1"/>
          </a:p>
        </p:txBody>
      </p:sp>
      <p:sp>
        <p:nvSpPr>
          <p:cNvPr id="113" name="Google Shape;113;p18"/>
          <p:cNvSpPr/>
          <p:nvPr/>
        </p:nvSpPr>
        <p:spPr>
          <a:xfrm>
            <a:off x="4955675" y="4275600"/>
            <a:ext cx="1878900" cy="51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F- distribution</a:t>
            </a:r>
            <a:endParaRPr sz="1600" b="1"/>
          </a:p>
        </p:txBody>
      </p:sp>
      <p:sp>
        <p:nvSpPr>
          <p:cNvPr id="114" name="Google Shape;114;p18"/>
          <p:cNvSpPr/>
          <p:nvPr/>
        </p:nvSpPr>
        <p:spPr>
          <a:xfrm>
            <a:off x="7079225" y="4275600"/>
            <a:ext cx="1878900" cy="62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/>
              <a:t>Uniform distribution</a:t>
            </a: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2627934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mass function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 probability mass function (PMF) is a function that gives the probability that a discrete random variable is exactly equal to some value. The probability mass function is often the primary means of defining a discrete probability distribution.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Example - A fair dice has all 6 faces turning up equal probability of ⅙. On the other hand, a loaded dice may have higher probability of 3 and 6 turning up than the others.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1" name="Google Shape;121;p19"/>
          <p:cNvCxnSpPr/>
          <p:nvPr/>
        </p:nvCxnSpPr>
        <p:spPr>
          <a:xfrm rot="10800000" flipH="1">
            <a:off x="446475" y="3089725"/>
            <a:ext cx="9000" cy="10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455425" y="4188025"/>
            <a:ext cx="282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9"/>
          <p:cNvCxnSpPr/>
          <p:nvPr/>
        </p:nvCxnSpPr>
        <p:spPr>
          <a:xfrm rot="10800000">
            <a:off x="848325" y="3460400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rot="10800000">
            <a:off x="1161475" y="3446725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9"/>
          <p:cNvCxnSpPr/>
          <p:nvPr/>
        </p:nvCxnSpPr>
        <p:spPr>
          <a:xfrm rot="10800000">
            <a:off x="1534125" y="3460400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9"/>
          <p:cNvCxnSpPr/>
          <p:nvPr/>
        </p:nvCxnSpPr>
        <p:spPr>
          <a:xfrm rot="10800000">
            <a:off x="1847275" y="3446725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9"/>
          <p:cNvCxnSpPr/>
          <p:nvPr/>
        </p:nvCxnSpPr>
        <p:spPr>
          <a:xfrm rot="10800000">
            <a:off x="2143725" y="3460400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9"/>
          <p:cNvCxnSpPr/>
          <p:nvPr/>
        </p:nvCxnSpPr>
        <p:spPr>
          <a:xfrm rot="10800000">
            <a:off x="2456875" y="3446725"/>
            <a:ext cx="0" cy="741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9"/>
          <p:cNvSpPr txBox="1"/>
          <p:nvPr/>
        </p:nvSpPr>
        <p:spPr>
          <a:xfrm>
            <a:off x="6653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9701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13511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16559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9607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22655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22655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 rot="10800000" flipH="1">
            <a:off x="4408875" y="3089725"/>
            <a:ext cx="9000" cy="10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4417825" y="4188025"/>
            <a:ext cx="282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19"/>
          <p:cNvCxnSpPr/>
          <p:nvPr/>
        </p:nvCxnSpPr>
        <p:spPr>
          <a:xfrm rot="10800000">
            <a:off x="4810725" y="3812900"/>
            <a:ext cx="0" cy="38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19"/>
          <p:cNvCxnSpPr/>
          <p:nvPr/>
        </p:nvCxnSpPr>
        <p:spPr>
          <a:xfrm rot="10800000">
            <a:off x="5123875" y="3822025"/>
            <a:ext cx="0" cy="36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9"/>
          <p:cNvCxnSpPr/>
          <p:nvPr/>
        </p:nvCxnSpPr>
        <p:spPr>
          <a:xfrm rot="10800000">
            <a:off x="5496525" y="3196700"/>
            <a:ext cx="0" cy="100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 rot="10800000">
            <a:off x="5809675" y="3813025"/>
            <a:ext cx="0" cy="37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 rot="10800000">
            <a:off x="6106125" y="3821900"/>
            <a:ext cx="0" cy="37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 rot="10800000">
            <a:off x="6419275" y="3205825"/>
            <a:ext cx="0" cy="982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9"/>
          <p:cNvSpPr txBox="1"/>
          <p:nvPr/>
        </p:nvSpPr>
        <p:spPr>
          <a:xfrm>
            <a:off x="46277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9325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53135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56183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9231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62279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6227925" y="4183275"/>
            <a:ext cx="3660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2529725" y="3513925"/>
            <a:ext cx="1196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Fair dice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6575175" y="3513925"/>
            <a:ext cx="11967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Loaded dice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3207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311700" y="328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Probability density function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311700" y="956050"/>
            <a:ext cx="4627200" cy="3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 probability density function (PDF), or density of a continuous random variable, is a function whose value at any given sample (or point) in the sample space (the set of possible values taken by the random variable) can be interpreted as providing a relative likelihood that the value of the random variable would equal that sample.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In a more precise sense, the PDF is used to specify the probability of the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random variable falling within a particular range of values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as opposed to taking on any one value.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25" y="956038"/>
            <a:ext cx="3421425" cy="3728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401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17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brief history of statistics...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95450" y="1896225"/>
            <a:ext cx="2192400" cy="120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imes New Roman"/>
                <a:ea typeface="Times New Roman"/>
                <a:cs typeface="Times New Roman"/>
                <a:sym typeface="Times New Roman"/>
              </a:rPr>
              <a:t>Middle of 18th century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311700" y="3619025"/>
            <a:ext cx="2559900" cy="12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Tax, economy, military data collection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1348650" y="2951000"/>
            <a:ext cx="486000" cy="699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520900" y="1925950"/>
            <a:ext cx="2192400" cy="120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imes New Roman"/>
                <a:ea typeface="Times New Roman"/>
                <a:cs typeface="Times New Roman"/>
                <a:sym typeface="Times New Roman"/>
              </a:rPr>
              <a:t>19th century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557600" y="3619025"/>
            <a:ext cx="3733200" cy="12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Probability, uncertainty, mathematical foundation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374100" y="2980725"/>
            <a:ext cx="486000" cy="699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6387275" y="1925950"/>
            <a:ext cx="2192400" cy="120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Times New Roman"/>
                <a:ea typeface="Times New Roman"/>
                <a:cs typeface="Times New Roman"/>
                <a:sym typeface="Times New Roman"/>
              </a:rPr>
              <a:t>20th century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290800" y="3619025"/>
            <a:ext cx="2773200" cy="1208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Inference, prediction, modern concepts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240475" y="2980725"/>
            <a:ext cx="486000" cy="699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950" y="920750"/>
            <a:ext cx="819100" cy="10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1300" y="910822"/>
            <a:ext cx="819100" cy="109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649" y="910823"/>
            <a:ext cx="736086" cy="10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5000" y="945624"/>
            <a:ext cx="736075" cy="98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5167" y="1073158"/>
            <a:ext cx="819100" cy="87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350" y="975624"/>
            <a:ext cx="819100" cy="92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311700" y="13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Expectation, CDF, variance, moments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311700" y="774200"/>
            <a:ext cx="3029700" cy="17433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CDF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Cumulative distribution function (CDF) of a real-valued random variable </a:t>
            </a:r>
            <a:r>
              <a:rPr lang="en-GB" sz="1600" b="1" i="1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evaluated at </a:t>
            </a:r>
            <a:r>
              <a:rPr lang="en-GB" sz="1600" b="1" i="1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is the probability that </a:t>
            </a:r>
            <a:r>
              <a:rPr lang="en-GB" sz="1600" b="1" i="1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will take a value less than or equal to </a:t>
            </a:r>
            <a:r>
              <a:rPr lang="en-GB" sz="1600" b="1" i="1"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1"/>
          </p:nvPr>
        </p:nvSpPr>
        <p:spPr>
          <a:xfrm>
            <a:off x="341038" y="3036825"/>
            <a:ext cx="2775000" cy="15711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Expectation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The expected value of a random variable is the long-run average value of repetitions of the same experiment.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40" y="2517500"/>
            <a:ext cx="2663375" cy="51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500" y="4607925"/>
            <a:ext cx="1661840" cy="5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675" y="2108400"/>
            <a:ext cx="3580150" cy="4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452300" y="774200"/>
            <a:ext cx="5315100" cy="12660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Variance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The expectation of the squared deviation of a random variable from its mean. Informally, it measures how far a set of (random) numbers are spread out from their average value.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410175" y="2843300"/>
            <a:ext cx="5513100" cy="18717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Moments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: A moment is a specific quantitative measure of the shape of a function. For probability distributions, they, collectively, determine all the properties. First raw moment is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mean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second central moment is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variance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3rd and 4th standardized moments are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skewness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-GB" sz="1600" b="1">
                <a:latin typeface="Comic Sans MS"/>
                <a:ea typeface="Comic Sans MS"/>
                <a:cs typeface="Comic Sans MS"/>
                <a:sym typeface="Comic Sans MS"/>
              </a:rPr>
              <a:t>kurtosis</a:t>
            </a: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, respectively.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192589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see some examples using Python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see how using Scipy/Numpy, we can generate random variables from the following distributions, and what happens when we manipulate them,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Bernoulli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Binomial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Poisson/Exponential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Uniform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Normal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Chi-square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mic Sans MS"/>
              <a:buChar char="●"/>
            </a:pPr>
            <a:r>
              <a:rPr lang="en-GB">
                <a:solidFill>
                  <a:srgbClr val="595959"/>
                </a:solidFill>
                <a:latin typeface="Comic Sans MS"/>
                <a:ea typeface="Comic Sans MS"/>
                <a:cs typeface="Comic Sans MS"/>
                <a:sym typeface="Comic Sans MS"/>
              </a:rPr>
              <a:t>F- and t-distributions</a:t>
            </a:r>
            <a:endParaRPr>
              <a:solidFill>
                <a:srgbClr val="595959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39501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/>
              <a:t>Exploratory data analysis (EDA) for Data Science</a:t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230600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Dr. Tirthajyoti Sarkar</a:t>
            </a:r>
            <a:endParaRPr sz="28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August 31st, 2019</a:t>
            </a: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03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725" y="30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 at the forefront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50" y="1072700"/>
            <a:ext cx="794691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 rot="-1304636">
            <a:off x="2587064" y="861509"/>
            <a:ext cx="3998821" cy="2110633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935575" y="881350"/>
            <a:ext cx="1656000" cy="43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Exploration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86797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162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EDA: Visualize, probe, detect, summarize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735225"/>
            <a:ext cx="8520600" cy="4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While creating visualizations - think what will bring out the unique characteristics of the data and the business problem.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Do not go fancier than what is needed. Avoid 3-D plots if possible. 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Are interactive plots helpful? If yes, add them with minimalistic user controls. But do not create interactive plots with more than one/two controlling variables.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Use plots and charts for probing anomalies and easy-to-find patterns in the data. If something looks odd, probe into the source and cause. Add note, record assumptions, pass on any recommendation up the model chain.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Always try to perform basic descriptive statistics (if the scale allows) to gather numerical scores.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Summarize key insights of EDA, so that machine learning or business intelligence team can have a baseline to start with.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96319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30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Purposeful plots and charts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5" y="1061900"/>
            <a:ext cx="3005724" cy="29824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6"/>
          <p:cNvSpPr txBox="1"/>
          <p:nvPr/>
        </p:nvSpPr>
        <p:spPr>
          <a:xfrm>
            <a:off x="130625" y="4155250"/>
            <a:ext cx="328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Clean scatter plots in a grid, showing the linear fit and confidence interval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800" y="1061900"/>
            <a:ext cx="2356725" cy="1771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" name="Google Shape;78;p16"/>
          <p:cNvSpPr txBox="1"/>
          <p:nvPr/>
        </p:nvSpPr>
        <p:spPr>
          <a:xfrm>
            <a:off x="3184888" y="2896300"/>
            <a:ext cx="26076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Box plots with outliers, aided by color to include multiple categorical variables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052" y="1006050"/>
            <a:ext cx="3164675" cy="220447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" name="Google Shape;80;p16"/>
          <p:cNvSpPr txBox="1"/>
          <p:nvPr/>
        </p:nvSpPr>
        <p:spPr>
          <a:xfrm>
            <a:off x="5779838" y="3361225"/>
            <a:ext cx="32871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Residual plots, histogram, leverage plots with dynamic marker size to show outliers, correlation matrix etc., for a regression problem.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633105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680500" cy="9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EDA does not have to be a single layer of visualizations</a:t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276450" y="1134000"/>
            <a:ext cx="8591100" cy="28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First layer of visualizations, interactive charts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Summary statistics table, basic linear fits, normality checks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Basic outlier detection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Missing value detection and appropriate handling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Standardized feature transformations and 2nd layer of visualizations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Basic tests for compatibility, scaling, ML flow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-GB" sz="1600">
                <a:latin typeface="Comic Sans MS"/>
                <a:ea typeface="Comic Sans MS"/>
                <a:cs typeface="Comic Sans MS"/>
                <a:sym typeface="Comic Sans MS"/>
              </a:rPr>
              <a:t>Summary report/documentation with a statistician’s eye and business analysts’ goal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67512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75" y="3852250"/>
            <a:ext cx="1491900" cy="11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16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statistics ‘hot’ today?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75" y="812300"/>
            <a:ext cx="2462049" cy="17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700" y="888725"/>
            <a:ext cx="2778867" cy="15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2148400" y="1491900"/>
            <a:ext cx="829500" cy="5727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311700" y="2605238"/>
            <a:ext cx="2884200" cy="11175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statistics was developed to handle ‘</a:t>
            </a:r>
            <a:r>
              <a:rPr lang="en-GB" b="1"/>
              <a:t>Small Data</a:t>
            </a:r>
            <a:r>
              <a:rPr lang="en-GB"/>
              <a:t>’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446775" y="2710450"/>
            <a:ext cx="5527800" cy="2259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Incredibly rich and mathematically sound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modeling and prediction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techniques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Standard way to deal with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uncertainty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Fast, ‘good enough’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alternative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to model data w/o using heavy computation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Bayesian approach </a:t>
            </a: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fits naturally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 with the mantra of ‘</a:t>
            </a:r>
            <a:r>
              <a:rPr lang="en-GB" sz="1800" i="1">
                <a:latin typeface="Comic Sans MS"/>
                <a:ea typeface="Comic Sans MS"/>
                <a:cs typeface="Comic Sans MS"/>
                <a:sym typeface="Comic Sans MS"/>
              </a:rPr>
              <a:t>update your belief</a:t>
            </a:r>
            <a:r>
              <a:rPr lang="en-GB" sz="1800">
                <a:latin typeface="Comic Sans MS"/>
                <a:ea typeface="Comic Sans MS"/>
                <a:cs typeface="Comic Sans MS"/>
                <a:sym typeface="Comic Sans MS"/>
              </a:rPr>
              <a:t>’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0067" y="892675"/>
            <a:ext cx="1684796" cy="16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245700" y="616275"/>
            <a:ext cx="22044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High-dimension</a:t>
            </a:r>
            <a:endParaRPr sz="1800">
              <a:solidFill>
                <a:srgbClr val="66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11700" y="208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of statistics in action...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907450"/>
            <a:ext cx="2198426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2581900" y="998200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Linear and non-linear regression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2365175"/>
            <a:ext cx="2198424" cy="115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581900" y="2414988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Hypothesis testing, ANOVA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0" y="3741025"/>
            <a:ext cx="2195549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662525" y="3831788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Failure analysis, QA models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981300" y="998200"/>
            <a:ext cx="18510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Probabilistic modeling for motion control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5750" y="907451"/>
            <a:ext cx="2195550" cy="135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5075" y="2384450"/>
            <a:ext cx="1850999" cy="12330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6981300" y="2474613"/>
            <a:ext cx="17304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Descriptive stats, visualization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5746" y="3744250"/>
            <a:ext cx="1641909" cy="12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376050" y="3834425"/>
            <a:ext cx="26316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Comic Sans MS"/>
                <a:ea typeface="Comic Sans MS"/>
                <a:cs typeface="Comic Sans MS"/>
                <a:sym typeface="Comic Sans MS"/>
              </a:rPr>
              <a:t>Time series modeling, geo-spatial regression</a:t>
            </a:r>
            <a:endParaRPr sz="18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watch this documentary on Netflix now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520599" cy="28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6174575" y="1854675"/>
            <a:ext cx="2524500" cy="2880900"/>
          </a:xfrm>
          <a:prstGeom prst="foldedCorner">
            <a:avLst>
              <a:gd name="adj" fmla="val 220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NumPy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Pandas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Matplotlib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Scipy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Statsmodels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Seaborn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MLR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Scikit-learn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11700" y="18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will we learn in this bootcamp?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178475" y="839950"/>
            <a:ext cx="8520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lang="en-GB" b="1" i="1">
                <a:latin typeface="Comic Sans MS"/>
                <a:ea typeface="Comic Sans MS"/>
                <a:cs typeface="Comic Sans MS"/>
                <a:sym typeface="Comic Sans MS"/>
              </a:rPr>
              <a:t>Descriptive statistics, and probability basics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Central tendency and dispersions, bivariate analysis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Probability concepts, counting stuff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Statistical distributions - discrete and continuous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Exploratory data analysis (EDA)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lang="en-GB" b="1" i="1">
                <a:latin typeface="Comic Sans MS"/>
                <a:ea typeface="Comic Sans MS"/>
                <a:cs typeface="Comic Sans MS"/>
                <a:sym typeface="Comic Sans MS"/>
              </a:rPr>
              <a:t>Inferential and Bayesian statistics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Estimation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P-values, confidence intervals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Hypothesis testing, ANOVA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Bayes’ rule and its applications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❖"/>
            </a:pPr>
            <a:r>
              <a:rPr lang="en-GB" b="1" i="1">
                <a:latin typeface="Comic Sans MS"/>
                <a:ea typeface="Comic Sans MS"/>
                <a:cs typeface="Comic Sans MS"/>
                <a:sym typeface="Comic Sans MS"/>
              </a:rPr>
              <a:t>Machine learning and data science applications</a:t>
            </a:r>
            <a:endParaRPr b="1" i="1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Linear regression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Logistic regression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Naive Bayes classification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➢"/>
            </a:pPr>
            <a:r>
              <a:rPr lang="en-GB">
                <a:latin typeface="Comic Sans MS"/>
                <a:ea typeface="Comic Sans MS"/>
                <a:cs typeface="Comic Sans MS"/>
                <a:sym typeface="Comic Sans MS"/>
              </a:rPr>
              <a:t>Clustering and MLE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92" y="421300"/>
            <a:ext cx="1503075" cy="1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Central tendency and dispersion measures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230600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Dr. Tirthajyoti Sarkar</a:t>
            </a:r>
            <a:endParaRPr sz="2800">
              <a:solidFill>
                <a:srgbClr val="59595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595959"/>
                </a:solidFill>
              </a:rPr>
              <a:t>August 31st, 2019</a:t>
            </a:r>
            <a:endParaRPr sz="2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18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3249</Words>
  <Application>Microsoft Office PowerPoint</Application>
  <PresentationFormat>On-screen Show (16:9)</PresentationFormat>
  <Paragraphs>271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Cambria</vt:lpstr>
      <vt:lpstr>Caveat</vt:lpstr>
      <vt:lpstr>Comic Sans MS</vt:lpstr>
      <vt:lpstr>Corsiva</vt:lpstr>
      <vt:lpstr>Impact</vt:lpstr>
      <vt:lpstr>Times New Roman</vt:lpstr>
      <vt:lpstr>Simple Light</vt:lpstr>
      <vt:lpstr>Why Statistics is the Foundation of Data Science</vt:lpstr>
      <vt:lpstr>Statistics and the ‘Scientific Method’</vt:lpstr>
      <vt:lpstr>Example of Data Science in 17th century...</vt:lpstr>
      <vt:lpstr>A brief history of statistics...</vt:lpstr>
      <vt:lpstr>Why is statistics ‘hot’ today?</vt:lpstr>
      <vt:lpstr>Examples of statistics in action...</vt:lpstr>
      <vt:lpstr>You can watch this documentary on Netflix now</vt:lpstr>
      <vt:lpstr>What will we learn in this bootcamp?</vt:lpstr>
      <vt:lpstr>Central tendency and dispersion measures</vt:lpstr>
      <vt:lpstr>Measure and describe...</vt:lpstr>
      <vt:lpstr>Central tendency and dispersion</vt:lpstr>
      <vt:lpstr>Mean(s), median, mode</vt:lpstr>
      <vt:lpstr>Variance and standard deviation</vt:lpstr>
      <vt:lpstr>Other descriptive statistics measures</vt:lpstr>
      <vt:lpstr>Python coding (head over to the Notebook)</vt:lpstr>
      <vt:lpstr>PowerPoint Presentation</vt:lpstr>
      <vt:lpstr>What is bivariate analysis?</vt:lpstr>
      <vt:lpstr>Keywords: “Population”, “Sample”, “Estimation”</vt:lpstr>
      <vt:lpstr>Scatterplot: Bread and butter of bivariate analysis</vt:lpstr>
      <vt:lpstr>“Fitting the data”: Just a quick view</vt:lpstr>
      <vt:lpstr>Correlation and its measure</vt:lpstr>
      <vt:lpstr>Some simple examples from the real world</vt:lpstr>
      <vt:lpstr>Let’s do hands-on coding...</vt:lpstr>
      <vt:lpstr>PowerPoint Presentation</vt:lpstr>
      <vt:lpstr>“Greed is Good”</vt:lpstr>
      <vt:lpstr>Two camps - frequentists and Bayesians</vt:lpstr>
      <vt:lpstr>Roll of dice is governed by strict laws of physics</vt:lpstr>
      <vt:lpstr>How pervasive is the concept of probability?</vt:lpstr>
      <vt:lpstr>Where in data science/machine learning?</vt:lpstr>
      <vt:lpstr>Fundamental definitions and rules</vt:lpstr>
      <vt:lpstr>What will we learn in the bootcamp?</vt:lpstr>
      <vt:lpstr>PowerPoint Presentation</vt:lpstr>
      <vt:lpstr>Definitions</vt:lpstr>
      <vt:lpstr>“Law of large numbers”</vt:lpstr>
      <vt:lpstr>Probability distribution</vt:lpstr>
      <vt:lpstr>Discrete probability distributions</vt:lpstr>
      <vt:lpstr>Continuous probability distributions</vt:lpstr>
      <vt:lpstr>Probability mass function</vt:lpstr>
      <vt:lpstr>Probability density function</vt:lpstr>
      <vt:lpstr>Expectation, CDF, variance, moments</vt:lpstr>
      <vt:lpstr>Let’s see some examples using Python</vt:lpstr>
      <vt:lpstr>PowerPoint Presentation</vt:lpstr>
      <vt:lpstr>Data wrangling at the forefront</vt:lpstr>
      <vt:lpstr>EDA: Visualize, probe, detect, summarize</vt:lpstr>
      <vt:lpstr>Purposeful plots and charts</vt:lpstr>
      <vt:lpstr>EDA does not have to be a single layer of visualizations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Statistics is the Foundation of Data Science</dc:title>
  <dc:creator>Tirthajyoti Sarkar</dc:creator>
  <cp:lastModifiedBy>Tirthajyoti Sarkar</cp:lastModifiedBy>
  <cp:revision>2</cp:revision>
  <dcterms:modified xsi:type="dcterms:W3CDTF">2019-08-26T12:31:11Z</dcterms:modified>
</cp:coreProperties>
</file>